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9"/>
  </p:notesMasterIdLst>
  <p:handoutMasterIdLst>
    <p:handoutMasterId r:id="rId20"/>
  </p:handoutMasterIdLst>
  <p:sldIdLst>
    <p:sldId id="264" r:id="rId3"/>
    <p:sldId id="281" r:id="rId4"/>
    <p:sldId id="283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4/26/2015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4/26/2015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4/26/2015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4/26/2015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4/26/2015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4/26/2015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4/26/2015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4/26/2015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4/26/2015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4/26/2015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012" y="1498601"/>
            <a:ext cx="7643945" cy="3298825"/>
          </a:xfrm>
        </p:spPr>
        <p:txBody>
          <a:bodyPr/>
          <a:lstStyle/>
          <a:p>
            <a:r>
              <a:rPr lang="en-US" dirty="0" smtClean="0"/>
              <a:t>Kelly and </a:t>
            </a:r>
            <a:r>
              <a:rPr lang="en-US" dirty="0" err="1" smtClean="0"/>
              <a:t>Mickenberg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Josh Moran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760412" y="226454"/>
            <a:ext cx="10549153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Communism </a:t>
            </a:r>
            <a:r>
              <a:rPr lang="en-US" sz="4800" dirty="0" smtClean="0"/>
              <a:t>in children’s literature</a:t>
            </a:r>
            <a:endParaRPr lang="en-US" sz="4800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760412" y="1701800"/>
            <a:ext cx="8686799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Radical messages were allowed to be published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Younger generations learned these ideas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Mostly aimed at working-class children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Problems that were associated with being a lower class child were incorporated 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Communists believed that the proletariat children should know how the world worked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560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760412" y="226454"/>
            <a:ext cx="10549153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Communism </a:t>
            </a:r>
            <a:r>
              <a:rPr lang="en-US" sz="4800" dirty="0" smtClean="0"/>
              <a:t>in children’s </a:t>
            </a:r>
          </a:p>
          <a:p>
            <a:r>
              <a:rPr lang="en-US" sz="4800" dirty="0" smtClean="0"/>
              <a:t>literature cont.</a:t>
            </a:r>
            <a:endParaRPr lang="en-US" sz="4800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760412" y="1701800"/>
            <a:ext cx="8686799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Metaphors were used to explain and promote ideologies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dawn of mass media meant that the books were translated and spread across the globe 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authors’ ideologies were spread along with the books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Libraries were open to the public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Low cost meant access was not restricted to upper class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Conservatives copied the practices of the Communists to spread their own ideology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Led to a war for the minds of the next generation</a:t>
            </a:r>
          </a:p>
        </p:txBody>
      </p:sp>
    </p:spTree>
    <p:extLst>
      <p:ext uri="{BB962C8B-B14F-4D97-AF65-F5344CB8AC3E}">
        <p14:creationId xmlns:p14="http://schemas.microsoft.com/office/powerpoint/2010/main" val="367646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Continuities,</a:t>
            </a:r>
            <a:br>
              <a:rPr lang="en-US" dirty="0" smtClean="0"/>
            </a:br>
            <a:r>
              <a:rPr lang="en-US" dirty="0" smtClean="0"/>
              <a:t>Commonalities &amp;</a:t>
            </a:r>
            <a:br>
              <a:rPr lang="en-US" dirty="0" smtClean="0"/>
            </a:br>
            <a:r>
              <a:rPr lang="en-US" dirty="0" smtClean="0"/>
              <a:t>Differences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3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2513013" y="76200"/>
            <a:ext cx="876165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Continuities </a:t>
            </a:r>
            <a:r>
              <a:rPr lang="en-US" sz="4400" dirty="0" smtClean="0"/>
              <a:t>&amp; Commonalities </a:t>
            </a:r>
            <a:endParaRPr lang="en-US" sz="4400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2513013" y="1701800"/>
            <a:ext cx="876165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While the topics are different </a:t>
            </a:r>
            <a:r>
              <a:rPr lang="en-US" dirty="0" err="1" smtClean="0"/>
              <a:t>Mickenburg</a:t>
            </a:r>
            <a:r>
              <a:rPr lang="en-US" dirty="0" smtClean="0"/>
              <a:t> continues Kelley’s 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Both examine a group that is undereducated and/or underprivileged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Women in the case of Kelley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Poor children for </a:t>
            </a:r>
            <a:r>
              <a:rPr lang="en-US" dirty="0" err="1" smtClean="0">
                <a:solidFill>
                  <a:schemeClr val="tx1"/>
                </a:solidFill>
              </a:rPr>
              <a:t>Mickenburg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Followed groups that strove to provide better educational opportunities for the underprivileged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Saw educating the next generation as the way to make a better future</a:t>
            </a:r>
          </a:p>
        </p:txBody>
      </p:sp>
    </p:spTree>
    <p:extLst>
      <p:ext uri="{BB962C8B-B14F-4D97-AF65-F5344CB8AC3E}">
        <p14:creationId xmlns:p14="http://schemas.microsoft.com/office/powerpoint/2010/main" val="23215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2513013" y="76200"/>
            <a:ext cx="876165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2513013" y="1701800"/>
            <a:ext cx="876165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Writing had a central place in both movements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Used to attract support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Anonymity played a big role as well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Both groups organized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Focus on spreading information and their take on it to the masses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Popular works were used and remixed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Using dominant images gave a sense of familiarity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Put their own spin on the works, used them to their own end</a:t>
            </a:r>
          </a:p>
        </p:txBody>
      </p:sp>
      <p:sp>
        <p:nvSpPr>
          <p:cNvPr id="6" name="Title 12"/>
          <p:cNvSpPr txBox="1">
            <a:spLocks/>
          </p:cNvSpPr>
          <p:nvPr/>
        </p:nvSpPr>
        <p:spPr>
          <a:xfrm>
            <a:off x="2665413" y="228600"/>
            <a:ext cx="876165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Continuities </a:t>
            </a:r>
            <a:r>
              <a:rPr lang="en-US" sz="4400" dirty="0" smtClean="0"/>
              <a:t>&amp; Commonalities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3361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2513013" y="76200"/>
            <a:ext cx="876165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2513013" y="1701800"/>
            <a:ext cx="876165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Movements exploited the group they were intended to help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Educating women so they could instruct men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Children’s lit written to spread ideology to adults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Broke out from this exploitation through knowledge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Popular works were used and remixed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Using dominant images gave a sense of familiarity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Put their own spin on the works, used them to their own end</a:t>
            </a:r>
          </a:p>
        </p:txBody>
      </p:sp>
      <p:sp>
        <p:nvSpPr>
          <p:cNvPr id="6" name="Title 12"/>
          <p:cNvSpPr txBox="1">
            <a:spLocks/>
          </p:cNvSpPr>
          <p:nvPr/>
        </p:nvSpPr>
        <p:spPr>
          <a:xfrm>
            <a:off x="2665413" y="228600"/>
            <a:ext cx="876165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Continuities </a:t>
            </a:r>
            <a:r>
              <a:rPr lang="en-US" sz="4400" dirty="0" smtClean="0"/>
              <a:t>&amp; Commonalities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847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760412" y="226454"/>
            <a:ext cx="10549153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Differences</a:t>
            </a:r>
            <a:endParaRPr lang="en-US" sz="4800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760412" y="1701800"/>
            <a:ext cx="8686799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 lnSpcReduction="10000"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Different groups were focused on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Different time periods as well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Kelley compares while </a:t>
            </a:r>
            <a:r>
              <a:rPr lang="en-US" dirty="0" err="1" smtClean="0"/>
              <a:t>Mickenberg</a:t>
            </a:r>
            <a:r>
              <a:rPr lang="en-US" dirty="0" smtClean="0"/>
              <a:t> focuses </a:t>
            </a:r>
            <a:r>
              <a:rPr lang="en-US" smtClean="0"/>
              <a:t>on </a:t>
            </a:r>
            <a:endParaRPr lang="en-US" smtClean="0"/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Kelley </a:t>
            </a:r>
            <a:r>
              <a:rPr lang="en-US" dirty="0" smtClean="0">
                <a:solidFill>
                  <a:schemeClr val="tx1"/>
                </a:solidFill>
              </a:rPr>
              <a:t>compares the education of men an women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Mickenburg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remains rather focused on leftists in children’s literature, spends little time on conservatives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Different political strategies were employed</a:t>
            </a:r>
          </a:p>
          <a:p>
            <a:pPr marL="1066694" lvl="2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Women’s movement tried to remain politically neutral and gain a foothold</a:t>
            </a:r>
          </a:p>
          <a:p>
            <a:pPr marL="1066694" lvl="2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Mickenberg</a:t>
            </a:r>
            <a:r>
              <a:rPr lang="en-US" dirty="0" smtClean="0">
                <a:solidFill>
                  <a:schemeClr val="tx1"/>
                </a:solidFill>
              </a:rPr>
              <a:t> describes a very radical element, only concerned with changing societal norms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Different audiences were targeted</a:t>
            </a:r>
          </a:p>
          <a:p>
            <a:pPr marL="1066693" lvl="3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Women’s movement </a:t>
            </a:r>
            <a:r>
              <a:rPr lang="en-US" dirty="0" smtClean="0">
                <a:solidFill>
                  <a:schemeClr val="tx1"/>
                </a:solidFill>
              </a:rPr>
              <a:t>aimed at adults</a:t>
            </a:r>
          </a:p>
          <a:p>
            <a:pPr marL="1066693" lvl="3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Leftists were focused on children’s literature read by adults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696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2513013" y="76200"/>
            <a:ext cx="876165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Kelley</a:t>
            </a:r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2513013" y="1701800"/>
            <a:ext cx="876165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 smtClean="0"/>
              <a:t>Learning to Stand and Speak: Women, Education, and Public Life in America’s Republic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Traces the rise of women into the public sphere using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Starts in 18</a:t>
            </a:r>
            <a:r>
              <a:rPr lang="en-US" baseline="30000" dirty="0" smtClean="0"/>
              <a:t>th</a:t>
            </a:r>
            <a:r>
              <a:rPr lang="en-US" dirty="0" smtClean="0"/>
              <a:t> Century America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Education was not an equal opportunity endeavor at the start of the18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Century, almost exclusively dominated by men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Women’s schools became more common during the 18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Century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Did not provide the same level of education as schools catered towards males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66693" lvl="1" indent="-4572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2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2513013" y="76200"/>
            <a:ext cx="876165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92500" lnSpcReduction="10000"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Women, education, and employment</a:t>
            </a:r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2513013" y="1701800"/>
            <a:ext cx="876165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So women became more educated, so what could they do with that?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Not much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Most jobs were off-limits for women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Were allowed to be teachers however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That’s something right?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Except women were expected to use their education to teach their sons, so they could be upstanding citizens.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Men got all the accolades while they were taught by women who remained in the shadows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66693" lvl="1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7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2513013" y="76200"/>
            <a:ext cx="876165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Education and equality</a:t>
            </a:r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2513013" y="1701800"/>
            <a:ext cx="876165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Education for everyone?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Far from it; only elite women could afford education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Keep in mind this education was still lacking compared to men’s education.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To break free of the constraints of gender, writing became very important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Writing could be anonymous or under a pseudonym, allowing women’s voice to be heard in the public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66693" lvl="1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9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2513013" y="76200"/>
            <a:ext cx="876165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Women’s universities</a:t>
            </a:r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2513013" y="1701800"/>
            <a:ext cx="876165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Women’s universities weren’t exactly meant for education, though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It was well accepted that these schools were meant to make the women attending ladies who were considered a better candidate to be a wife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education was a way of raising the social capital of a woman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Women actually wanted to be educated however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They saw it as a way to level the playing field with men and bridge some of the inequality gap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Courses on par with the quality seen at male universities were introduced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66693" lvl="1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4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2513013" y="76200"/>
            <a:ext cx="876165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2513013" y="1701800"/>
            <a:ext cx="876165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Elite women used these universities to connect with other intelligent women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Again, this was limited to women from powerful families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Regardless of class, this opportunity was only extended to white women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66693" lvl="1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4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2513013" y="76200"/>
            <a:ext cx="876165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Kelley Conclusion</a:t>
            </a:r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2513013" y="1701800"/>
            <a:ext cx="876165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Women used the opportunity of education to become as involved as men in society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They did this a number of ways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Writing newspapers, books, pamphlets, etc. 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Meeting in book clubs to discuss current events in order to remain informed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Teaching their ideas to the next generation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While some progress was made, there was still gender inequality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progress was limited to upper-class white women</a:t>
            </a:r>
          </a:p>
        </p:txBody>
      </p:sp>
    </p:spTree>
    <p:extLst>
      <p:ext uri="{BB962C8B-B14F-4D97-AF65-F5344CB8AC3E}">
        <p14:creationId xmlns:p14="http://schemas.microsoft.com/office/powerpoint/2010/main" val="30443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760412" y="226454"/>
            <a:ext cx="10549153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Mickenberg</a:t>
            </a:r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760412" y="1701800"/>
            <a:ext cx="8686799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 smtClean="0"/>
              <a:t>Learning from the Left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Lyrical leftists, juvenile publishing, and progressive education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Thought that the power of education was revolutionary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Those in power controlled what was taught and what was deemed appropriate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Children are told what to read, they have little to no choice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Those in power can influence and control what children learn this way</a:t>
            </a:r>
          </a:p>
        </p:txBody>
      </p:sp>
    </p:spTree>
    <p:extLst>
      <p:ext uri="{BB962C8B-B14F-4D97-AF65-F5344CB8AC3E}">
        <p14:creationId xmlns:p14="http://schemas.microsoft.com/office/powerpoint/2010/main" val="38750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760412" y="226454"/>
            <a:ext cx="10549153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Lyrical leftists and childhood</a:t>
            </a:r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760412" y="1701800"/>
            <a:ext cx="8686799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Lyrical leftists had a concept of childhood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Every child has a right to a childhood, regardless of class or race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Children’s literature exemplified this right to a childhood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Children learn more when outside of school</a:t>
            </a:r>
          </a:p>
          <a:p>
            <a:pPr marL="1676187" lvl="2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More freedom of thought, expression</a:t>
            </a:r>
          </a:p>
          <a:p>
            <a:pPr marL="1676187" lvl="2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Explore personal interests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Internationalism and racism</a:t>
            </a:r>
          </a:p>
          <a:p>
            <a:pPr marL="1066693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More of a concerted effort to promote understanding of different cultures starting in 1920’s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927</Words>
  <Application>Microsoft Office PowerPoint</Application>
  <PresentationFormat>Custom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Books 16x9</vt:lpstr>
      <vt:lpstr>Kelly and Mickenberg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Continuities, Commonalities &amp; Differences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2015-04-26T00:11:19Z</dcterms:created>
  <dcterms:modified xsi:type="dcterms:W3CDTF">2015-04-26T06:00:43Z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